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28345" y="2880523"/>
            <a:ext cx="11360577" cy="3112129"/>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SOFT SENSOR WWTP</a:t>
            </a:r>
          </a:p>
        </p:txBody>
      </p:sp>
      <p:sp>
        <p:nvSpPr>
          <p:cNvPr name="TextBox 5" id="5"/>
          <p:cNvSpPr txBox="true"/>
          <p:nvPr/>
        </p:nvSpPr>
        <p:spPr>
          <a:xfrm rot="0">
            <a:off x="728345" y="953890"/>
            <a:ext cx="14504931" cy="1133358"/>
          </a:xfrm>
          <a:prstGeom prst="rect">
            <a:avLst/>
          </a:prstGeom>
        </p:spPr>
        <p:txBody>
          <a:bodyPr anchor="t" rtlCol="false" tIns="0" lIns="0" bIns="0" rIns="0">
            <a:spAutoFit/>
          </a:bodyPr>
          <a:lstStyle/>
          <a:p>
            <a:pPr>
              <a:lnSpc>
                <a:spcPts val="8481"/>
              </a:lnSpc>
            </a:pPr>
            <a:r>
              <a:rPr lang="en-US" sz="8567">
                <a:solidFill>
                  <a:srgbClr val="2BB4D4"/>
                </a:solidFill>
                <a:latin typeface="Montserrat Classic Bold"/>
              </a:rPr>
              <a:t>DESIGN CREDIT PROJECT</a:t>
            </a:r>
          </a:p>
        </p:txBody>
      </p:sp>
      <p:sp>
        <p:nvSpPr>
          <p:cNvPr name="TextBox 6" id="6"/>
          <p:cNvSpPr txBox="true"/>
          <p:nvPr/>
        </p:nvSpPr>
        <p:spPr>
          <a:xfrm rot="0">
            <a:off x="926306" y="6116716"/>
            <a:ext cx="8255794" cy="2941319"/>
          </a:xfrm>
          <a:prstGeom prst="rect">
            <a:avLst/>
          </a:prstGeom>
        </p:spPr>
        <p:txBody>
          <a:bodyPr anchor="t" rtlCol="false" tIns="0" lIns="0" bIns="0" rIns="0">
            <a:spAutoFit/>
          </a:bodyPr>
          <a:lstStyle/>
          <a:p>
            <a:pPr>
              <a:lnSpc>
                <a:spcPts val="5880"/>
              </a:lnSpc>
            </a:pPr>
            <a:r>
              <a:rPr lang="en-US" sz="4200">
                <a:solidFill>
                  <a:srgbClr val="004AAD"/>
                </a:solidFill>
                <a:latin typeface="Canva Sans Bold"/>
              </a:rPr>
              <a:t>By-</a:t>
            </a:r>
          </a:p>
          <a:p>
            <a:pPr>
              <a:lnSpc>
                <a:spcPts val="5880"/>
              </a:lnSpc>
            </a:pPr>
            <a:r>
              <a:rPr lang="en-US" sz="4200">
                <a:solidFill>
                  <a:srgbClr val="004AAD"/>
                </a:solidFill>
                <a:latin typeface="Canva Sans Bold"/>
              </a:rPr>
              <a:t>Harsh Raj (B21CH008)</a:t>
            </a:r>
          </a:p>
          <a:p>
            <a:pPr>
              <a:lnSpc>
                <a:spcPts val="5880"/>
              </a:lnSpc>
            </a:pPr>
            <a:r>
              <a:rPr lang="en-US" sz="4200">
                <a:solidFill>
                  <a:srgbClr val="004AAD"/>
                </a:solidFill>
                <a:latin typeface="Canva Sans Bold"/>
              </a:rPr>
              <a:t>Jahnavi Pandey (B21CH010)</a:t>
            </a:r>
          </a:p>
          <a:p>
            <a:pPr>
              <a:lnSpc>
                <a:spcPts val="5880"/>
              </a:lnSpc>
            </a:pPr>
            <a:r>
              <a:rPr lang="en-US" sz="4200">
                <a:solidFill>
                  <a:srgbClr val="004AAD"/>
                </a:solidFill>
                <a:latin typeface="Canva Sans Bold"/>
              </a:rPr>
              <a:t>Kachhawa Goutham(B21CH011)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599423"/>
            <a:ext cx="13471610" cy="4227026"/>
          </a:xfrm>
          <a:custGeom>
            <a:avLst/>
            <a:gdLst/>
            <a:ahLst/>
            <a:cxnLst/>
            <a:rect r="r" b="b" t="t" l="l"/>
            <a:pathLst>
              <a:path h="4227026" w="13471610">
                <a:moveTo>
                  <a:pt x="0" y="0"/>
                </a:moveTo>
                <a:lnTo>
                  <a:pt x="13471610" y="0"/>
                </a:lnTo>
                <a:lnTo>
                  <a:pt x="13471610" y="4227026"/>
                </a:lnTo>
                <a:lnTo>
                  <a:pt x="0" y="4227026"/>
                </a:lnTo>
                <a:lnTo>
                  <a:pt x="0" y="0"/>
                </a:lnTo>
                <a:close/>
              </a:path>
            </a:pathLst>
          </a:custGeom>
          <a:blipFill>
            <a:blip r:embed="rId6"/>
            <a:stretch>
              <a:fillRect l="0" t="0" r="0" b="-1083"/>
            </a:stretch>
          </a:blipFill>
        </p:spPr>
      </p:sp>
      <p:sp>
        <p:nvSpPr>
          <p:cNvPr name="TextBox 5" id="5"/>
          <p:cNvSpPr txBox="true"/>
          <p:nvPr/>
        </p:nvSpPr>
        <p:spPr>
          <a:xfrm rot="0">
            <a:off x="1028700" y="1200150"/>
            <a:ext cx="8766454" cy="1224279"/>
          </a:xfrm>
          <a:prstGeom prst="rect">
            <a:avLst/>
          </a:prstGeom>
        </p:spPr>
        <p:txBody>
          <a:bodyPr anchor="t" rtlCol="false" tIns="0" lIns="0" bIns="0" rIns="0">
            <a:spAutoFit/>
          </a:bodyPr>
          <a:lstStyle/>
          <a:p>
            <a:pPr>
              <a:lnSpc>
                <a:spcPts val="9199"/>
              </a:lnSpc>
            </a:pPr>
            <a:r>
              <a:rPr lang="en-US" sz="9199">
                <a:solidFill>
                  <a:srgbClr val="004AAD"/>
                </a:solidFill>
                <a:latin typeface="Montserrat Classic Bold"/>
              </a:rPr>
              <a:t>COMPARISON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525510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DYNAMIC MODELS </a:t>
            </a:r>
          </a:p>
        </p:txBody>
      </p:sp>
      <p:sp>
        <p:nvSpPr>
          <p:cNvPr name="Freeform 5" id="5"/>
          <p:cNvSpPr/>
          <p:nvPr/>
        </p:nvSpPr>
        <p:spPr>
          <a:xfrm flipH="false" flipV="false" rot="1505868">
            <a:off x="9582303"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35033" y="4391519"/>
            <a:ext cx="5959286" cy="4625054"/>
          </a:xfrm>
          <a:custGeom>
            <a:avLst/>
            <a:gdLst/>
            <a:ahLst/>
            <a:cxnLst/>
            <a:rect r="r" b="b" t="t" l="l"/>
            <a:pathLst>
              <a:path h="4625054" w="5959286">
                <a:moveTo>
                  <a:pt x="0" y="0"/>
                </a:moveTo>
                <a:lnTo>
                  <a:pt x="5959286" y="0"/>
                </a:lnTo>
                <a:lnTo>
                  <a:pt x="5959286" y="4625053"/>
                </a:lnTo>
                <a:lnTo>
                  <a:pt x="0" y="4625053"/>
                </a:lnTo>
                <a:lnTo>
                  <a:pt x="0" y="0"/>
                </a:lnTo>
                <a:close/>
              </a:path>
            </a:pathLst>
          </a:custGeom>
          <a:blipFill>
            <a:blip r:embed="rId8"/>
            <a:stretch>
              <a:fillRect l="0" t="0" r="-1281" b="0"/>
            </a:stretch>
          </a:blipFill>
        </p:spPr>
      </p:sp>
      <p:sp>
        <p:nvSpPr>
          <p:cNvPr name="Freeform 7" id="7"/>
          <p:cNvSpPr/>
          <p:nvPr/>
        </p:nvSpPr>
        <p:spPr>
          <a:xfrm flipH="false" flipV="false" rot="0">
            <a:off x="8040054" y="4391519"/>
            <a:ext cx="9605880" cy="4625054"/>
          </a:xfrm>
          <a:custGeom>
            <a:avLst/>
            <a:gdLst/>
            <a:ahLst/>
            <a:cxnLst/>
            <a:rect r="r" b="b" t="t" l="l"/>
            <a:pathLst>
              <a:path h="4625054" w="9605880">
                <a:moveTo>
                  <a:pt x="0" y="0"/>
                </a:moveTo>
                <a:lnTo>
                  <a:pt x="9605880" y="0"/>
                </a:lnTo>
                <a:lnTo>
                  <a:pt x="9605880" y="4625053"/>
                </a:lnTo>
                <a:lnTo>
                  <a:pt x="0" y="4625053"/>
                </a:lnTo>
                <a:lnTo>
                  <a:pt x="0" y="0"/>
                </a:lnTo>
                <a:close/>
              </a:path>
            </a:pathLst>
          </a:custGeom>
          <a:blipFill>
            <a:blip r:embed="rId9"/>
            <a:stretch>
              <a:fillRect l="0" t="0" r="0" b="0"/>
            </a:stretch>
          </a:blipFill>
        </p:spPr>
      </p:sp>
      <p:sp>
        <p:nvSpPr>
          <p:cNvPr name="TextBox 8" id="8"/>
          <p:cNvSpPr txBox="true"/>
          <p:nvPr/>
        </p:nvSpPr>
        <p:spPr>
          <a:xfrm rot="0">
            <a:off x="1028700" y="3057622"/>
            <a:ext cx="10011079" cy="621665"/>
          </a:xfrm>
          <a:prstGeom prst="rect">
            <a:avLst/>
          </a:prstGeom>
        </p:spPr>
        <p:txBody>
          <a:bodyPr anchor="t" rtlCol="false" tIns="0" lIns="0" bIns="0" rIns="0">
            <a:spAutoFit/>
          </a:bodyPr>
          <a:lstStyle/>
          <a:p>
            <a:pPr algn="ctr">
              <a:lnSpc>
                <a:spcPts val="4600"/>
              </a:lnSpc>
              <a:spcBef>
                <a:spcPct val="0"/>
              </a:spcBef>
            </a:pPr>
            <a:r>
              <a:rPr lang="en-US" sz="4600">
                <a:solidFill>
                  <a:srgbClr val="004AAD"/>
                </a:solidFill>
                <a:latin typeface="Montserrat Classic Bold"/>
              </a:rPr>
              <a:t>RECURRENT NEURAL NETWORK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525510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DYNAMIC MODELS </a:t>
            </a:r>
          </a:p>
        </p:txBody>
      </p:sp>
      <p:sp>
        <p:nvSpPr>
          <p:cNvPr name="Freeform 5" id="5"/>
          <p:cNvSpPr/>
          <p:nvPr/>
        </p:nvSpPr>
        <p:spPr>
          <a:xfrm flipH="false" flipV="false" rot="1505868">
            <a:off x="9582303"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4391519"/>
            <a:ext cx="5940685" cy="4625054"/>
          </a:xfrm>
          <a:custGeom>
            <a:avLst/>
            <a:gdLst/>
            <a:ahLst/>
            <a:cxnLst/>
            <a:rect r="r" b="b" t="t" l="l"/>
            <a:pathLst>
              <a:path h="4625054" w="5940685">
                <a:moveTo>
                  <a:pt x="0" y="0"/>
                </a:moveTo>
                <a:lnTo>
                  <a:pt x="5940685" y="0"/>
                </a:lnTo>
                <a:lnTo>
                  <a:pt x="5940685" y="4625053"/>
                </a:lnTo>
                <a:lnTo>
                  <a:pt x="0" y="4625053"/>
                </a:lnTo>
                <a:lnTo>
                  <a:pt x="0" y="0"/>
                </a:lnTo>
                <a:close/>
              </a:path>
            </a:pathLst>
          </a:custGeom>
          <a:blipFill>
            <a:blip r:embed="rId8"/>
            <a:stretch>
              <a:fillRect l="0" t="0" r="0" b="0"/>
            </a:stretch>
          </a:blipFill>
        </p:spPr>
      </p:sp>
      <p:sp>
        <p:nvSpPr>
          <p:cNvPr name="Freeform 7" id="7"/>
          <p:cNvSpPr/>
          <p:nvPr/>
        </p:nvSpPr>
        <p:spPr>
          <a:xfrm flipH="false" flipV="false" rot="0">
            <a:off x="7608077" y="4391519"/>
            <a:ext cx="8675723" cy="4508302"/>
          </a:xfrm>
          <a:custGeom>
            <a:avLst/>
            <a:gdLst/>
            <a:ahLst/>
            <a:cxnLst/>
            <a:rect r="r" b="b" t="t" l="l"/>
            <a:pathLst>
              <a:path h="4508302" w="8675723">
                <a:moveTo>
                  <a:pt x="0" y="0"/>
                </a:moveTo>
                <a:lnTo>
                  <a:pt x="8675724" y="0"/>
                </a:lnTo>
                <a:lnTo>
                  <a:pt x="8675724" y="4508302"/>
                </a:lnTo>
                <a:lnTo>
                  <a:pt x="0" y="4508302"/>
                </a:lnTo>
                <a:lnTo>
                  <a:pt x="0" y="0"/>
                </a:lnTo>
                <a:close/>
              </a:path>
            </a:pathLst>
          </a:custGeom>
          <a:blipFill>
            <a:blip r:embed="rId9"/>
            <a:stretch>
              <a:fillRect l="0" t="0" r="-3071" b="0"/>
            </a:stretch>
          </a:blipFill>
        </p:spPr>
      </p:sp>
      <p:sp>
        <p:nvSpPr>
          <p:cNvPr name="TextBox 8" id="8"/>
          <p:cNvSpPr txBox="true"/>
          <p:nvPr/>
        </p:nvSpPr>
        <p:spPr>
          <a:xfrm rot="0">
            <a:off x="522774" y="3123177"/>
            <a:ext cx="10011079" cy="621665"/>
          </a:xfrm>
          <a:prstGeom prst="rect">
            <a:avLst/>
          </a:prstGeom>
        </p:spPr>
        <p:txBody>
          <a:bodyPr anchor="t" rtlCol="false" tIns="0" lIns="0" bIns="0" rIns="0">
            <a:spAutoFit/>
          </a:bodyPr>
          <a:lstStyle/>
          <a:p>
            <a:pPr algn="ctr">
              <a:lnSpc>
                <a:spcPts val="4600"/>
              </a:lnSpc>
              <a:spcBef>
                <a:spcPct val="0"/>
              </a:spcBef>
            </a:pPr>
            <a:r>
              <a:rPr lang="en-US" sz="4600">
                <a:solidFill>
                  <a:srgbClr val="004AAD"/>
                </a:solidFill>
                <a:latin typeface="Montserrat Classic Bold"/>
              </a:rPr>
              <a:t>LONG SHORT-TERM MEMORY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5984" y="1489313"/>
            <a:ext cx="811530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CONCLUSION</a:t>
            </a:r>
          </a:p>
        </p:txBody>
      </p:sp>
      <p:sp>
        <p:nvSpPr>
          <p:cNvPr name="TextBox 3" id="3"/>
          <p:cNvSpPr txBox="true"/>
          <p:nvPr/>
        </p:nvSpPr>
        <p:spPr>
          <a:xfrm rot="0">
            <a:off x="1028700" y="2938847"/>
            <a:ext cx="15628540" cy="6818631"/>
          </a:xfrm>
          <a:prstGeom prst="rect">
            <a:avLst/>
          </a:prstGeom>
        </p:spPr>
        <p:txBody>
          <a:bodyPr anchor="t" rtlCol="false" tIns="0" lIns="0" bIns="0" rIns="0">
            <a:spAutoFit/>
          </a:bodyPr>
          <a:lstStyle/>
          <a:p>
            <a:pPr marL="734055" indent="-367027" lvl="1">
              <a:lnSpc>
                <a:spcPts val="5439"/>
              </a:lnSpc>
              <a:buFont typeface="Arial"/>
              <a:buChar char="•"/>
            </a:pPr>
            <a:r>
              <a:rPr lang="en-US" sz="3399">
                <a:solidFill>
                  <a:srgbClr val="2E2E2E"/>
                </a:solidFill>
                <a:latin typeface="Montserrat Classic"/>
              </a:rPr>
              <a:t>The soft sensors used can overcome the drawbacks of high cost and long time needed in traditional measurement methods.</a:t>
            </a:r>
          </a:p>
          <a:p>
            <a:pPr marL="734055" indent="-367027" lvl="1">
              <a:lnSpc>
                <a:spcPts val="5439"/>
              </a:lnSpc>
              <a:buFont typeface="Arial"/>
              <a:buChar char="•"/>
            </a:pPr>
            <a:r>
              <a:rPr lang="en-US" sz="3399">
                <a:solidFill>
                  <a:srgbClr val="2E2E2E"/>
                </a:solidFill>
                <a:latin typeface="Montserrat Classic"/>
              </a:rPr>
              <a:t>The learning accuracy of the models was compared, among which the predicted value of RNN is highly fit to the true value for the given dataset. </a:t>
            </a:r>
          </a:p>
          <a:p>
            <a:pPr marL="734055" indent="-367027" lvl="1">
              <a:lnSpc>
                <a:spcPts val="5439"/>
              </a:lnSpc>
              <a:buFont typeface="Arial"/>
              <a:buChar char="•"/>
            </a:pPr>
            <a:r>
              <a:rPr lang="en-US" sz="3399">
                <a:solidFill>
                  <a:srgbClr val="2E2E2E"/>
                </a:solidFill>
                <a:latin typeface="Montserrat Classic"/>
              </a:rPr>
              <a:t>The reliability of the models used can be increased when the number and representativeness of the available samples increases.</a:t>
            </a:r>
          </a:p>
          <a:p>
            <a:pPr marL="734055" indent="-367027" lvl="1">
              <a:lnSpc>
                <a:spcPts val="5439"/>
              </a:lnSpc>
              <a:buFont typeface="Arial"/>
              <a:buChar char="•"/>
            </a:pPr>
            <a:r>
              <a:rPr lang="en-US" sz="3399">
                <a:solidFill>
                  <a:srgbClr val="2E2E2E"/>
                </a:solidFill>
                <a:latin typeface="Montserrat Classic"/>
              </a:rPr>
              <a:t>The model algorithm with the best performance after screening is validated and calibrated by data to reflect the accuracy and robustness of the model prediction</a:t>
            </a:r>
          </a:p>
        </p:txBody>
      </p:sp>
      <p:sp>
        <p:nvSpPr>
          <p:cNvPr name="Freeform 4" id="4"/>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92220" y="2937825"/>
            <a:ext cx="10218499" cy="3577725"/>
          </a:xfrm>
          <a:prstGeom prst="rect">
            <a:avLst/>
          </a:prstGeom>
        </p:spPr>
        <p:txBody>
          <a:bodyPr anchor="t" rtlCol="false" tIns="0" lIns="0" bIns="0" rIns="0">
            <a:spAutoFit/>
          </a:bodyPr>
          <a:lstStyle/>
          <a:p>
            <a:pPr>
              <a:lnSpc>
                <a:spcPts val="13730"/>
              </a:lnSpc>
            </a:pPr>
            <a:r>
              <a:rPr lang="en-US" sz="13730" spc="-466">
                <a:solidFill>
                  <a:srgbClr val="004AAD"/>
                </a:solidFill>
                <a:latin typeface="Montserrat Classic Bold"/>
              </a:rPr>
              <a:t>THANK YOU</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259020"/>
            <a:ext cx="15487950" cy="580391"/>
          </a:xfrm>
          <a:prstGeom prst="rect">
            <a:avLst/>
          </a:prstGeom>
        </p:spPr>
        <p:txBody>
          <a:bodyPr anchor="t" rtlCol="false" tIns="0" lIns="0" bIns="0" rIns="0">
            <a:spAutoFit/>
          </a:bodyPr>
          <a:lstStyle/>
          <a:p>
            <a:pPr>
              <a:lnSpc>
                <a:spcPts val="4759"/>
              </a:lnSpc>
            </a:pPr>
            <a:r>
              <a:rPr lang="en-US" sz="3399">
                <a:solidFill>
                  <a:srgbClr val="2E2E2E"/>
                </a:solidFill>
                <a:latin typeface="Montserrat Classic Bold"/>
              </a:rPr>
              <a:t>Reference:</a:t>
            </a:r>
            <a:r>
              <a:rPr lang="en-US" sz="3399">
                <a:solidFill>
                  <a:srgbClr val="2E2E2E"/>
                </a:solidFill>
                <a:latin typeface="Montserrat Classic"/>
              </a:rPr>
              <a:t>https://home.isr.uc.pt/~fasouza/jpc2013_FranciscoSouza.pdf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TABLE OF CONTENT</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00584" y="3616439"/>
            <a:ext cx="7364683" cy="4900862"/>
          </a:xfrm>
          <a:custGeom>
            <a:avLst/>
            <a:gdLst/>
            <a:ahLst/>
            <a:cxnLst/>
            <a:rect r="r" b="b" t="t" l="l"/>
            <a:pathLst>
              <a:path h="4900862" w="7364683">
                <a:moveTo>
                  <a:pt x="0" y="0"/>
                </a:moveTo>
                <a:lnTo>
                  <a:pt x="7364683" y="0"/>
                </a:lnTo>
                <a:lnTo>
                  <a:pt x="7364683" y="4900861"/>
                </a:lnTo>
                <a:lnTo>
                  <a:pt x="0" y="4900861"/>
                </a:lnTo>
                <a:lnTo>
                  <a:pt x="0" y="0"/>
                </a:lnTo>
                <a:close/>
              </a:path>
            </a:pathLst>
          </a:custGeom>
          <a:blipFill>
            <a:blip r:embed="rId4"/>
            <a:stretch>
              <a:fillRect l="0" t="0" r="0" b="0"/>
            </a:stretch>
          </a:blipFill>
        </p:spPr>
      </p:sp>
      <p:sp>
        <p:nvSpPr>
          <p:cNvPr name="TextBox 5" id="5"/>
          <p:cNvSpPr txBox="true"/>
          <p:nvPr/>
        </p:nvSpPr>
        <p:spPr>
          <a:xfrm rot="0">
            <a:off x="1028700" y="3159239"/>
            <a:ext cx="8547889" cy="5616295"/>
          </a:xfrm>
          <a:prstGeom prst="rect">
            <a:avLst/>
          </a:prstGeom>
        </p:spPr>
        <p:txBody>
          <a:bodyPr anchor="t" rtlCol="false" tIns="0" lIns="0" bIns="0" rIns="0">
            <a:spAutoFit/>
          </a:bodyPr>
          <a:lstStyle/>
          <a:p>
            <a:pPr marL="789232" indent="-394616" lvl="1">
              <a:lnSpc>
                <a:spcPts val="9138"/>
              </a:lnSpc>
              <a:buFont typeface="Arial"/>
              <a:buChar char="•"/>
            </a:pPr>
            <a:r>
              <a:rPr lang="en-US" sz="3655">
                <a:solidFill>
                  <a:srgbClr val="2E2E2E"/>
                </a:solidFill>
                <a:latin typeface="Montserrat Classic"/>
              </a:rPr>
              <a:t>Objective and Aim </a:t>
            </a:r>
          </a:p>
          <a:p>
            <a:pPr marL="789232" indent="-394616" lvl="1">
              <a:lnSpc>
                <a:spcPts val="9138"/>
              </a:lnSpc>
              <a:buFont typeface="Arial"/>
              <a:buChar char="•"/>
            </a:pPr>
            <a:r>
              <a:rPr lang="en-US" sz="3655">
                <a:solidFill>
                  <a:srgbClr val="2E2E2E"/>
                </a:solidFill>
                <a:latin typeface="Montserrat Classic"/>
              </a:rPr>
              <a:t>Motivation Behind the project</a:t>
            </a:r>
          </a:p>
          <a:p>
            <a:pPr marL="789232" indent="-394616" lvl="1">
              <a:lnSpc>
                <a:spcPts val="9138"/>
              </a:lnSpc>
              <a:buFont typeface="Arial"/>
              <a:buChar char="•"/>
            </a:pPr>
            <a:r>
              <a:rPr lang="en-US" sz="3655">
                <a:solidFill>
                  <a:srgbClr val="2E2E2E"/>
                </a:solidFill>
                <a:latin typeface="Montserrat Classic"/>
              </a:rPr>
              <a:t>Approach </a:t>
            </a:r>
          </a:p>
          <a:p>
            <a:pPr marL="789232" indent="-394616" lvl="1">
              <a:lnSpc>
                <a:spcPts val="9138"/>
              </a:lnSpc>
              <a:buFont typeface="Arial"/>
              <a:buChar char="•"/>
            </a:pPr>
            <a:r>
              <a:rPr lang="en-US" sz="3655">
                <a:solidFill>
                  <a:srgbClr val="2E2E2E"/>
                </a:solidFill>
                <a:latin typeface="Montserrat Classic"/>
              </a:rPr>
              <a:t>Results</a:t>
            </a:r>
          </a:p>
          <a:p>
            <a:pPr marL="789232" indent="-394616" lvl="1">
              <a:lnSpc>
                <a:spcPts val="9138"/>
              </a:lnSpc>
              <a:buFont typeface="Arial"/>
              <a:buChar char="•"/>
            </a:pPr>
            <a:r>
              <a:rPr lang="en-US" sz="3655">
                <a:solidFill>
                  <a:srgbClr val="2E2E2E"/>
                </a:solidFill>
                <a:latin typeface="Montserrat Classic"/>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8742118" y="985977"/>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168" y="613698"/>
            <a:ext cx="9066953" cy="963354"/>
          </a:xfrm>
          <a:prstGeom prst="rect">
            <a:avLst/>
          </a:prstGeom>
        </p:spPr>
        <p:txBody>
          <a:bodyPr anchor="t" rtlCol="false" tIns="0" lIns="0" bIns="0" rIns="0">
            <a:spAutoFit/>
          </a:bodyPr>
          <a:lstStyle/>
          <a:p>
            <a:pPr>
              <a:lnSpc>
                <a:spcPts val="7196"/>
              </a:lnSpc>
            </a:pPr>
            <a:r>
              <a:rPr lang="en-US" sz="7196">
                <a:solidFill>
                  <a:srgbClr val="004AAD"/>
                </a:solidFill>
                <a:latin typeface="Montserrat Classic Bold"/>
              </a:rPr>
              <a:t>OBJECTIVE</a:t>
            </a:r>
          </a:p>
        </p:txBody>
      </p:sp>
      <p:sp>
        <p:nvSpPr>
          <p:cNvPr name="TextBox 4" id="4"/>
          <p:cNvSpPr txBox="true"/>
          <p:nvPr/>
        </p:nvSpPr>
        <p:spPr>
          <a:xfrm rot="0">
            <a:off x="578168" y="1462752"/>
            <a:ext cx="16681132" cy="3728721"/>
          </a:xfrm>
          <a:prstGeom prst="rect">
            <a:avLst/>
          </a:prstGeom>
        </p:spPr>
        <p:txBody>
          <a:bodyPr anchor="t" rtlCol="false" tIns="0" lIns="0" bIns="0" rIns="0">
            <a:spAutoFit/>
          </a:bodyPr>
          <a:lstStyle/>
          <a:p>
            <a:pPr>
              <a:lnSpc>
                <a:spcPts val="4959"/>
              </a:lnSpc>
            </a:pPr>
          </a:p>
          <a:p>
            <a:pPr marL="669286" indent="-334643" lvl="1">
              <a:lnSpc>
                <a:spcPts val="4959"/>
              </a:lnSpc>
              <a:buFont typeface="Arial"/>
              <a:buChar char="•"/>
            </a:pPr>
            <a:r>
              <a:rPr lang="en-US" sz="3099">
                <a:solidFill>
                  <a:srgbClr val="2E2E2E"/>
                </a:solidFill>
                <a:latin typeface="Be Vietnam Ultra-Bold"/>
              </a:rPr>
              <a:t>To develop predictive models for accurately estimating fluoride concentrations in the effluent of an urban water treatment plant (WTP). Using machine learning techniques like Linear Regression, Decision Tree, and Random Forest, the project seeks to determine the most effective model for guiding decision-making processes.</a:t>
            </a:r>
          </a:p>
        </p:txBody>
      </p:sp>
      <p:sp>
        <p:nvSpPr>
          <p:cNvPr name="TextBox 5" id="5"/>
          <p:cNvSpPr txBox="true"/>
          <p:nvPr/>
        </p:nvSpPr>
        <p:spPr>
          <a:xfrm rot="0">
            <a:off x="578168" y="5940131"/>
            <a:ext cx="9066953" cy="963354"/>
          </a:xfrm>
          <a:prstGeom prst="rect">
            <a:avLst/>
          </a:prstGeom>
        </p:spPr>
        <p:txBody>
          <a:bodyPr anchor="t" rtlCol="false" tIns="0" lIns="0" bIns="0" rIns="0">
            <a:spAutoFit/>
          </a:bodyPr>
          <a:lstStyle/>
          <a:p>
            <a:pPr>
              <a:lnSpc>
                <a:spcPts val="7196"/>
              </a:lnSpc>
            </a:pPr>
            <a:r>
              <a:rPr lang="en-US" sz="7196">
                <a:solidFill>
                  <a:srgbClr val="004AAD"/>
                </a:solidFill>
                <a:latin typeface="Montserrat Classic Bold"/>
              </a:rPr>
              <a:t>SPECIFIC AIMS</a:t>
            </a:r>
          </a:p>
        </p:txBody>
      </p:sp>
      <p:sp>
        <p:nvSpPr>
          <p:cNvPr name="TextBox 6" id="6"/>
          <p:cNvSpPr txBox="true"/>
          <p:nvPr/>
        </p:nvSpPr>
        <p:spPr>
          <a:xfrm rot="0">
            <a:off x="578168" y="7186929"/>
            <a:ext cx="15962065" cy="3100071"/>
          </a:xfrm>
          <a:prstGeom prst="rect">
            <a:avLst/>
          </a:prstGeom>
        </p:spPr>
        <p:txBody>
          <a:bodyPr anchor="t" rtlCol="false" tIns="0" lIns="0" bIns="0" rIns="0">
            <a:spAutoFit/>
          </a:bodyPr>
          <a:lstStyle/>
          <a:p>
            <a:pPr marL="669286" indent="-334643" lvl="1">
              <a:lnSpc>
                <a:spcPts val="4959"/>
              </a:lnSpc>
              <a:buFont typeface="Arial"/>
              <a:buChar char="•"/>
            </a:pPr>
            <a:r>
              <a:rPr lang="en-US" sz="3099">
                <a:solidFill>
                  <a:srgbClr val="2E2E2E"/>
                </a:solidFill>
                <a:latin typeface="Be Vietnam Ultra-Bold"/>
              </a:rPr>
              <a:t>Evaluate and compare the performance of several predictive models on the dataset.</a:t>
            </a:r>
          </a:p>
          <a:p>
            <a:pPr marL="669286" indent="-334643" lvl="1">
              <a:lnSpc>
                <a:spcPts val="4959"/>
              </a:lnSpc>
              <a:buFont typeface="Arial"/>
              <a:buChar char="•"/>
            </a:pPr>
            <a:r>
              <a:rPr lang="en-US" sz="3099">
                <a:solidFill>
                  <a:srgbClr val="2E2E2E"/>
                </a:solidFill>
                <a:latin typeface="Be Vietnam Ultra-Bold"/>
              </a:rPr>
              <a:t>Identify key factors that significantly impact the predicted outcomes.</a:t>
            </a:r>
          </a:p>
          <a:p>
            <a:pPr marL="669286" indent="-334643" lvl="1">
              <a:lnSpc>
                <a:spcPts val="4959"/>
              </a:lnSpc>
              <a:buFont typeface="Arial"/>
              <a:buChar char="•"/>
            </a:pPr>
            <a:r>
              <a:rPr lang="en-US" sz="3099">
                <a:solidFill>
                  <a:srgbClr val="2E2E2E"/>
                </a:solidFill>
                <a:latin typeface="Be Vietnam Ultra-Bold"/>
              </a:rPr>
              <a:t>Optimize model parameters to enhance prediction accuracy.</a:t>
            </a:r>
          </a:p>
          <a:p>
            <a:pPr>
              <a:lnSpc>
                <a:spcPts val="49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37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7813" y="617153"/>
            <a:ext cx="13269397" cy="2312036"/>
          </a:xfrm>
          <a:prstGeom prst="rect">
            <a:avLst/>
          </a:prstGeom>
        </p:spPr>
        <p:txBody>
          <a:bodyPr anchor="t" rtlCol="false" tIns="0" lIns="0" bIns="0" rIns="0">
            <a:spAutoFit/>
          </a:bodyPr>
          <a:lstStyle/>
          <a:p>
            <a:pPr>
              <a:lnSpc>
                <a:spcPts val="8900"/>
              </a:lnSpc>
            </a:pPr>
            <a:r>
              <a:rPr lang="en-US" sz="8900">
                <a:solidFill>
                  <a:srgbClr val="004AAD"/>
                </a:solidFill>
                <a:latin typeface="Montserrat Classic Bold"/>
              </a:rPr>
              <a:t>MOTIVATION BEHIND THE PROJECT </a:t>
            </a:r>
          </a:p>
        </p:txBody>
      </p:sp>
      <p:sp>
        <p:nvSpPr>
          <p:cNvPr name="TextBox 5" id="5"/>
          <p:cNvSpPr txBox="true"/>
          <p:nvPr/>
        </p:nvSpPr>
        <p:spPr>
          <a:xfrm rot="0">
            <a:off x="0" y="2824413"/>
            <a:ext cx="16943942" cy="8173720"/>
          </a:xfrm>
          <a:prstGeom prst="rect">
            <a:avLst/>
          </a:prstGeom>
        </p:spPr>
        <p:txBody>
          <a:bodyPr anchor="t" rtlCol="false" tIns="0" lIns="0" bIns="0" rIns="0">
            <a:spAutoFit/>
          </a:bodyPr>
          <a:lstStyle/>
          <a:p>
            <a:pPr marL="582928" indent="-291464" lvl="1">
              <a:lnSpc>
                <a:spcPts val="4319"/>
              </a:lnSpc>
              <a:buFont typeface="Arial"/>
              <a:buChar char="•"/>
            </a:pPr>
            <a:r>
              <a:rPr lang="en-US" sz="2699">
                <a:solidFill>
                  <a:srgbClr val="2E2E2E"/>
                </a:solidFill>
                <a:latin typeface="Montserrat Classic Semi-Bold"/>
              </a:rPr>
              <a:t>Improving WTP Operational Efficiency: </a:t>
            </a:r>
            <a:r>
              <a:rPr lang="en-US" sz="2699">
                <a:solidFill>
                  <a:srgbClr val="2E2E2E"/>
                </a:solidFill>
                <a:latin typeface="Montserrat Classic"/>
              </a:rPr>
              <a:t>Utilizing predictive models to forecast fluoride levels can help optimize treatment processes, reducing the need for excessive chemical use and minimizing treatment costs.</a:t>
            </a:r>
          </a:p>
          <a:p>
            <a:pPr marL="582928" indent="-291464" lvl="1">
              <a:lnSpc>
                <a:spcPts val="4319"/>
              </a:lnSpc>
              <a:buFont typeface="Arial"/>
              <a:buChar char="•"/>
            </a:pPr>
            <a:r>
              <a:rPr lang="en-US" sz="2699">
                <a:solidFill>
                  <a:srgbClr val="2E2E2E"/>
                </a:solidFill>
                <a:latin typeface="Montserrat Classic Semi-Bold"/>
              </a:rPr>
              <a:t>Innovative Approach in Soft Sensor Technology:  </a:t>
            </a:r>
            <a:r>
              <a:rPr lang="en-US" sz="2699">
                <a:solidFill>
                  <a:srgbClr val="2E2E2E"/>
                </a:solidFill>
                <a:latin typeface="Montserrat Classic Semi-Bold"/>
              </a:rPr>
              <a:t> </a:t>
            </a:r>
            <a:r>
              <a:rPr lang="en-US" sz="2699">
                <a:solidFill>
                  <a:srgbClr val="2E2E2E"/>
                </a:solidFill>
                <a:latin typeface="Montserrat Classic"/>
              </a:rPr>
              <a:t>By applying machine learning techniques, specifically a multi-layer perceptron neural network, the research explores innovative methods in soft sensor technology, contributing to the field of environmental engineering.</a:t>
            </a:r>
          </a:p>
          <a:p>
            <a:pPr marL="582928" indent="-291464" lvl="1">
              <a:lnSpc>
                <a:spcPts val="4319"/>
              </a:lnSpc>
              <a:buFont typeface="Arial"/>
              <a:buChar char="•"/>
            </a:pPr>
            <a:r>
              <a:rPr lang="en-US" sz="2699">
                <a:solidFill>
                  <a:srgbClr val="2E2E2E"/>
                </a:solidFill>
                <a:latin typeface="Montserrat Classic Semi-Bold"/>
              </a:rPr>
              <a:t>Reducing Dependency on Lab Measurements: Developing</a:t>
            </a:r>
            <a:r>
              <a:rPr lang="en-US" sz="2699">
                <a:solidFill>
                  <a:srgbClr val="2E2E2E"/>
                </a:solidFill>
                <a:latin typeface="Montserrat Classic"/>
              </a:rPr>
              <a:t> a model that reduces the reliance on frequent laboratory measurements, which are costly and time-consuming, by providing real-time monitoring capabilities.</a:t>
            </a:r>
          </a:p>
          <a:p>
            <a:pPr marL="647697" indent="-323848" lvl="1">
              <a:lnSpc>
                <a:spcPts val="4799"/>
              </a:lnSpc>
              <a:buFont typeface="Arial"/>
              <a:buChar char="•"/>
            </a:pPr>
            <a:r>
              <a:rPr lang="en-US" sz="2999">
                <a:solidFill>
                  <a:srgbClr val="2E2E2E"/>
                </a:solidFill>
                <a:latin typeface="Montserrat Classic Semi-Bold"/>
              </a:rPr>
              <a:t>Cost Efficiency: </a:t>
            </a:r>
            <a:r>
              <a:rPr lang="en-US" sz="2999">
                <a:solidFill>
                  <a:srgbClr val="2E2E2E"/>
                </a:solidFill>
                <a:latin typeface="Montserrat Classic"/>
              </a:rPr>
              <a:t>Implementing predictive models could significantly reduce operational costs by minimizing the need for physical and chemical tests, which often require expensive equipment and reagents.</a:t>
            </a:r>
          </a:p>
          <a:p>
            <a:pPr>
              <a:lnSpc>
                <a:spcPts val="3999"/>
              </a:lnSpc>
            </a:pPr>
          </a:p>
          <a:p>
            <a:pPr>
              <a:lnSpc>
                <a:spcPts val="3999"/>
              </a:lnSpc>
            </a:pPr>
          </a:p>
          <a:p>
            <a:pPr>
              <a:lnSpc>
                <a:spcPts val="39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234730" y="-2160037"/>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21385"/>
            <a:ext cx="833695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APPROACH</a:t>
            </a:r>
          </a:p>
        </p:txBody>
      </p:sp>
      <p:sp>
        <p:nvSpPr>
          <p:cNvPr name="TextBox 5" id="5"/>
          <p:cNvSpPr txBox="true"/>
          <p:nvPr/>
        </p:nvSpPr>
        <p:spPr>
          <a:xfrm rot="0">
            <a:off x="719364" y="3091495"/>
            <a:ext cx="5076118"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Data Collection</a:t>
            </a:r>
          </a:p>
        </p:txBody>
      </p:sp>
      <p:sp>
        <p:nvSpPr>
          <p:cNvPr name="TextBox 6" id="6"/>
          <p:cNvSpPr txBox="true"/>
          <p:nvPr/>
        </p:nvSpPr>
        <p:spPr>
          <a:xfrm rot="0">
            <a:off x="719364" y="3714163"/>
            <a:ext cx="5828125" cy="3199765"/>
          </a:xfrm>
          <a:prstGeom prst="rect">
            <a:avLst/>
          </a:prstGeom>
        </p:spPr>
        <p:txBody>
          <a:bodyPr anchor="t" rtlCol="false" tIns="0" lIns="0" bIns="0" rIns="0">
            <a:spAutoFit/>
          </a:bodyPr>
          <a:lstStyle/>
          <a:p>
            <a:pPr marL="690881" indent="-345440" lvl="1">
              <a:lnSpc>
                <a:spcPts val="5120"/>
              </a:lnSpc>
              <a:buFont typeface="Arial"/>
              <a:buChar char="•"/>
            </a:pPr>
            <a:r>
              <a:rPr lang="en-US" sz="3200">
                <a:solidFill>
                  <a:srgbClr val="2E2E2E"/>
                </a:solidFill>
                <a:latin typeface="Montserrat Classic"/>
              </a:rPr>
              <a:t>Gathered water quality data including chlorine, turbidity, pH, color, and fluoride levels.</a:t>
            </a:r>
          </a:p>
          <a:p>
            <a:pPr>
              <a:lnSpc>
                <a:spcPts val="5120"/>
              </a:lnSpc>
            </a:pPr>
          </a:p>
        </p:txBody>
      </p:sp>
      <p:sp>
        <p:nvSpPr>
          <p:cNvPr name="Freeform 7" id="7"/>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50636" y="6847253"/>
            <a:ext cx="5996854"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Data Preprocessing</a:t>
            </a:r>
          </a:p>
        </p:txBody>
      </p:sp>
      <p:sp>
        <p:nvSpPr>
          <p:cNvPr name="TextBox 9" id="9"/>
          <p:cNvSpPr txBox="true"/>
          <p:nvPr/>
        </p:nvSpPr>
        <p:spPr>
          <a:xfrm rot="0">
            <a:off x="550636" y="7425532"/>
            <a:ext cx="6313460" cy="1904366"/>
          </a:xfrm>
          <a:prstGeom prst="rect">
            <a:avLst/>
          </a:prstGeom>
        </p:spPr>
        <p:txBody>
          <a:bodyPr anchor="t" rtlCol="false" tIns="0" lIns="0" bIns="0" rIns="0">
            <a:spAutoFit/>
          </a:bodyPr>
          <a:lstStyle/>
          <a:p>
            <a:pPr marL="690876" indent="-345438" lvl="1">
              <a:lnSpc>
                <a:spcPts val="5119"/>
              </a:lnSpc>
              <a:buFont typeface="Arial"/>
              <a:buChar char="•"/>
            </a:pPr>
            <a:r>
              <a:rPr lang="en-US" sz="3199">
                <a:solidFill>
                  <a:srgbClr val="2E2E2E"/>
                </a:solidFill>
                <a:latin typeface="Montserrat Classic"/>
              </a:rPr>
              <a:t>Cleaned and preprocessed the data to address issues with missing values .</a:t>
            </a:r>
          </a:p>
        </p:txBody>
      </p:sp>
      <p:sp>
        <p:nvSpPr>
          <p:cNvPr name="TextBox 10" id="10"/>
          <p:cNvSpPr txBox="true"/>
          <p:nvPr/>
        </p:nvSpPr>
        <p:spPr>
          <a:xfrm rot="0">
            <a:off x="10111450" y="3091495"/>
            <a:ext cx="4936894"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Model Selection</a:t>
            </a:r>
          </a:p>
        </p:txBody>
      </p:sp>
      <p:sp>
        <p:nvSpPr>
          <p:cNvPr name="TextBox 11" id="11"/>
          <p:cNvSpPr txBox="true"/>
          <p:nvPr/>
        </p:nvSpPr>
        <p:spPr>
          <a:xfrm rot="0">
            <a:off x="10111450" y="3671885"/>
            <a:ext cx="7494559" cy="5142865"/>
          </a:xfrm>
          <a:prstGeom prst="rect">
            <a:avLst/>
          </a:prstGeom>
        </p:spPr>
        <p:txBody>
          <a:bodyPr anchor="t" rtlCol="false" tIns="0" lIns="0" bIns="0" rIns="0">
            <a:spAutoFit/>
          </a:bodyPr>
          <a:lstStyle/>
          <a:p>
            <a:pPr marL="690881" indent="-345440" lvl="1">
              <a:lnSpc>
                <a:spcPts val="5120"/>
              </a:lnSpc>
              <a:buFont typeface="Arial"/>
              <a:buChar char="•"/>
            </a:pPr>
            <a:r>
              <a:rPr lang="en-US" sz="3200">
                <a:solidFill>
                  <a:srgbClr val="2E2E2E"/>
                </a:solidFill>
                <a:latin typeface="Montserrat Classic"/>
              </a:rPr>
              <a:t>Implemented various machine learning models including: </a:t>
            </a:r>
            <a:r>
              <a:rPr lang="en-US" sz="3200">
                <a:solidFill>
                  <a:srgbClr val="2E2E2E"/>
                </a:solidFill>
                <a:latin typeface="Montserrat Classic"/>
              </a:rPr>
              <a:t>Linear Regression, Random Forest, Decision Tree, Neural Networks (NN), Recurrent Neural Networks (RNN),Long Short-Term Memory (LSTM) networks.</a:t>
            </a:r>
          </a:p>
          <a:p>
            <a:pPr>
              <a:lnSpc>
                <a:spcPts val="51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234730" y="-2160037"/>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642754" y="-2925508"/>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21385"/>
            <a:ext cx="833695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APPROACH</a:t>
            </a:r>
          </a:p>
        </p:txBody>
      </p:sp>
      <p:sp>
        <p:nvSpPr>
          <p:cNvPr name="TextBox 5" id="5"/>
          <p:cNvSpPr txBox="true"/>
          <p:nvPr/>
        </p:nvSpPr>
        <p:spPr>
          <a:xfrm rot="0">
            <a:off x="1028700" y="3174578"/>
            <a:ext cx="6097070" cy="1180466"/>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Model Training and Evaluation</a:t>
            </a:r>
          </a:p>
        </p:txBody>
      </p:sp>
      <p:sp>
        <p:nvSpPr>
          <p:cNvPr name="TextBox 6" id="6"/>
          <p:cNvSpPr txBox="true"/>
          <p:nvPr/>
        </p:nvSpPr>
        <p:spPr>
          <a:xfrm rot="0">
            <a:off x="1028700" y="4307419"/>
            <a:ext cx="6425946" cy="4495166"/>
          </a:xfrm>
          <a:prstGeom prst="rect">
            <a:avLst/>
          </a:prstGeom>
        </p:spPr>
        <p:txBody>
          <a:bodyPr anchor="t" rtlCol="false" tIns="0" lIns="0" bIns="0" rIns="0">
            <a:spAutoFit/>
          </a:bodyPr>
          <a:lstStyle/>
          <a:p>
            <a:pPr marL="690876" indent="-345438" lvl="1">
              <a:lnSpc>
                <a:spcPts val="5119"/>
              </a:lnSpc>
              <a:buFont typeface="Arial"/>
              <a:buChar char="•"/>
            </a:pPr>
            <a:r>
              <a:rPr lang="en-US" sz="3199">
                <a:solidFill>
                  <a:srgbClr val="2E2E2E"/>
                </a:solidFill>
                <a:latin typeface="Montserrat Classic"/>
              </a:rPr>
              <a:t>Each model was trained on the dataset and their performance was evaluated using Mean Squared Error,  Root Mean Squared Error and Mean Absolute Error:</a:t>
            </a:r>
          </a:p>
          <a:p>
            <a:pPr>
              <a:lnSpc>
                <a:spcPts val="5119"/>
              </a:lnSpc>
            </a:pPr>
          </a:p>
        </p:txBody>
      </p:sp>
      <p:sp>
        <p:nvSpPr>
          <p:cNvPr name="Freeform 7" id="7"/>
          <p:cNvSpPr/>
          <p:nvPr/>
        </p:nvSpPr>
        <p:spPr>
          <a:xfrm flipH="true" flipV="false" rot="8905814">
            <a:off x="-3113396" y="5708691"/>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365650" y="3363491"/>
            <a:ext cx="4936894"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Model Comparison</a:t>
            </a:r>
          </a:p>
        </p:txBody>
      </p:sp>
      <p:sp>
        <p:nvSpPr>
          <p:cNvPr name="TextBox 9" id="9"/>
          <p:cNvSpPr txBox="true"/>
          <p:nvPr/>
        </p:nvSpPr>
        <p:spPr>
          <a:xfrm rot="0">
            <a:off x="9365650" y="4231219"/>
            <a:ext cx="7016495" cy="3847466"/>
          </a:xfrm>
          <a:prstGeom prst="rect">
            <a:avLst/>
          </a:prstGeom>
        </p:spPr>
        <p:txBody>
          <a:bodyPr anchor="t" rtlCol="false" tIns="0" lIns="0" bIns="0" rIns="0">
            <a:spAutoFit/>
          </a:bodyPr>
          <a:lstStyle/>
          <a:p>
            <a:pPr marL="690876" indent="-345438" lvl="1">
              <a:lnSpc>
                <a:spcPts val="5119"/>
              </a:lnSpc>
              <a:buFont typeface="Arial"/>
              <a:buChar char="•"/>
            </a:pPr>
            <a:r>
              <a:rPr lang="en-US" sz="3199">
                <a:solidFill>
                  <a:srgbClr val="2E2E2E"/>
                </a:solidFill>
                <a:latin typeface="Montserrat Classic"/>
              </a:rPr>
              <a:t>Compared the performance of the different models to determine the most accurate and reliable model for predicting water quality.</a:t>
            </a:r>
          </a:p>
          <a:p>
            <a:pPr>
              <a:lnSpc>
                <a:spcPts val="51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525510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STEADY STATE MODELS </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460554" y="4444089"/>
            <a:ext cx="6823246" cy="4309142"/>
          </a:xfrm>
          <a:custGeom>
            <a:avLst/>
            <a:gdLst/>
            <a:ahLst/>
            <a:cxnLst/>
            <a:rect r="r" b="b" t="t" l="l"/>
            <a:pathLst>
              <a:path h="4309142" w="6823246">
                <a:moveTo>
                  <a:pt x="0" y="0"/>
                </a:moveTo>
                <a:lnTo>
                  <a:pt x="6823247" y="0"/>
                </a:lnTo>
                <a:lnTo>
                  <a:pt x="6823247" y="4309142"/>
                </a:lnTo>
                <a:lnTo>
                  <a:pt x="0" y="4309142"/>
                </a:lnTo>
                <a:lnTo>
                  <a:pt x="0" y="0"/>
                </a:lnTo>
                <a:close/>
              </a:path>
            </a:pathLst>
          </a:custGeom>
          <a:blipFill>
            <a:blip r:embed="rId8"/>
            <a:stretch>
              <a:fillRect l="0" t="0" r="0" b="0"/>
            </a:stretch>
          </a:blipFill>
        </p:spPr>
      </p:sp>
      <p:sp>
        <p:nvSpPr>
          <p:cNvPr name="Freeform 7" id="7"/>
          <p:cNvSpPr/>
          <p:nvPr/>
        </p:nvSpPr>
        <p:spPr>
          <a:xfrm flipH="false" flipV="false" rot="0">
            <a:off x="1028700" y="4260409"/>
            <a:ext cx="7309704" cy="4676501"/>
          </a:xfrm>
          <a:custGeom>
            <a:avLst/>
            <a:gdLst/>
            <a:ahLst/>
            <a:cxnLst/>
            <a:rect r="r" b="b" t="t" l="l"/>
            <a:pathLst>
              <a:path h="4676501" w="7309704">
                <a:moveTo>
                  <a:pt x="0" y="0"/>
                </a:moveTo>
                <a:lnTo>
                  <a:pt x="7309704" y="0"/>
                </a:lnTo>
                <a:lnTo>
                  <a:pt x="7309704" y="4676501"/>
                </a:lnTo>
                <a:lnTo>
                  <a:pt x="0" y="4676501"/>
                </a:lnTo>
                <a:lnTo>
                  <a:pt x="0" y="0"/>
                </a:lnTo>
                <a:close/>
              </a:path>
            </a:pathLst>
          </a:custGeom>
          <a:blipFill>
            <a:blip r:embed="rId9"/>
            <a:stretch>
              <a:fillRect l="0" t="0" r="0" b="0"/>
            </a:stretch>
          </a:blipFill>
        </p:spPr>
      </p:sp>
      <p:sp>
        <p:nvSpPr>
          <p:cNvPr name="TextBox 8" id="8"/>
          <p:cNvSpPr txBox="true"/>
          <p:nvPr/>
        </p:nvSpPr>
        <p:spPr>
          <a:xfrm rot="0">
            <a:off x="1028700" y="3057622"/>
            <a:ext cx="6309420" cy="621665"/>
          </a:xfrm>
          <a:prstGeom prst="rect">
            <a:avLst/>
          </a:prstGeom>
        </p:spPr>
        <p:txBody>
          <a:bodyPr anchor="t" rtlCol="false" tIns="0" lIns="0" bIns="0" rIns="0">
            <a:spAutoFit/>
          </a:bodyPr>
          <a:lstStyle/>
          <a:p>
            <a:pPr algn="ctr">
              <a:lnSpc>
                <a:spcPts val="4600"/>
              </a:lnSpc>
              <a:spcBef>
                <a:spcPct val="0"/>
              </a:spcBef>
            </a:pPr>
            <a:r>
              <a:rPr lang="en-US" sz="4600">
                <a:solidFill>
                  <a:srgbClr val="004AAD"/>
                </a:solidFill>
                <a:latin typeface="Montserrat Classic Bold"/>
              </a:rPr>
              <a:t>LINEAR REGRESSION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525510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STEADY STATE MODELS </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44000" y="4260409"/>
            <a:ext cx="7139801" cy="4410667"/>
          </a:xfrm>
          <a:custGeom>
            <a:avLst/>
            <a:gdLst/>
            <a:ahLst/>
            <a:cxnLst/>
            <a:rect r="r" b="b" t="t" l="l"/>
            <a:pathLst>
              <a:path h="4410667" w="7139801">
                <a:moveTo>
                  <a:pt x="0" y="0"/>
                </a:moveTo>
                <a:lnTo>
                  <a:pt x="7139801" y="0"/>
                </a:lnTo>
                <a:lnTo>
                  <a:pt x="7139801" y="4410667"/>
                </a:lnTo>
                <a:lnTo>
                  <a:pt x="0" y="4410667"/>
                </a:lnTo>
                <a:lnTo>
                  <a:pt x="0" y="0"/>
                </a:lnTo>
                <a:close/>
              </a:path>
            </a:pathLst>
          </a:custGeom>
          <a:blipFill>
            <a:blip r:embed="rId8"/>
            <a:stretch>
              <a:fillRect l="0" t="0" r="0" b="0"/>
            </a:stretch>
          </a:blipFill>
        </p:spPr>
      </p:sp>
      <p:sp>
        <p:nvSpPr>
          <p:cNvPr name="Freeform 7" id="7"/>
          <p:cNvSpPr/>
          <p:nvPr/>
        </p:nvSpPr>
        <p:spPr>
          <a:xfrm flipH="false" flipV="false" rot="0">
            <a:off x="1144024" y="4393326"/>
            <a:ext cx="6853870" cy="4410667"/>
          </a:xfrm>
          <a:custGeom>
            <a:avLst/>
            <a:gdLst/>
            <a:ahLst/>
            <a:cxnLst/>
            <a:rect r="r" b="b" t="t" l="l"/>
            <a:pathLst>
              <a:path h="4410667" w="6853870">
                <a:moveTo>
                  <a:pt x="0" y="0"/>
                </a:moveTo>
                <a:lnTo>
                  <a:pt x="6853870" y="0"/>
                </a:lnTo>
                <a:lnTo>
                  <a:pt x="6853870" y="4410667"/>
                </a:lnTo>
                <a:lnTo>
                  <a:pt x="0" y="4410667"/>
                </a:lnTo>
                <a:lnTo>
                  <a:pt x="0" y="0"/>
                </a:lnTo>
                <a:close/>
              </a:path>
            </a:pathLst>
          </a:custGeom>
          <a:blipFill>
            <a:blip r:embed="rId9"/>
            <a:stretch>
              <a:fillRect l="0" t="0" r="0" b="0"/>
            </a:stretch>
          </a:blipFill>
        </p:spPr>
      </p:sp>
      <p:sp>
        <p:nvSpPr>
          <p:cNvPr name="TextBox 8" id="8"/>
          <p:cNvSpPr txBox="true"/>
          <p:nvPr/>
        </p:nvSpPr>
        <p:spPr>
          <a:xfrm rot="0">
            <a:off x="421605" y="3057622"/>
            <a:ext cx="10011079" cy="621665"/>
          </a:xfrm>
          <a:prstGeom prst="rect">
            <a:avLst/>
          </a:prstGeom>
        </p:spPr>
        <p:txBody>
          <a:bodyPr anchor="t" rtlCol="false" tIns="0" lIns="0" bIns="0" rIns="0">
            <a:spAutoFit/>
          </a:bodyPr>
          <a:lstStyle/>
          <a:p>
            <a:pPr algn="ctr">
              <a:lnSpc>
                <a:spcPts val="4600"/>
              </a:lnSpc>
              <a:spcBef>
                <a:spcPct val="0"/>
              </a:spcBef>
            </a:pPr>
            <a:r>
              <a:rPr lang="en-US" sz="4600">
                <a:solidFill>
                  <a:srgbClr val="004AAD"/>
                </a:solidFill>
                <a:latin typeface="Montserrat Classic Bold"/>
              </a:rPr>
              <a:t>RANDOM FOREST REGRESSOR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90625"/>
            <a:ext cx="15255101"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STEADY STATE MODELS </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44000" y="4420149"/>
            <a:ext cx="6941532" cy="4383844"/>
          </a:xfrm>
          <a:custGeom>
            <a:avLst/>
            <a:gdLst/>
            <a:ahLst/>
            <a:cxnLst/>
            <a:rect r="r" b="b" t="t" l="l"/>
            <a:pathLst>
              <a:path h="4383844" w="6941532">
                <a:moveTo>
                  <a:pt x="0" y="0"/>
                </a:moveTo>
                <a:lnTo>
                  <a:pt x="6941532" y="0"/>
                </a:lnTo>
                <a:lnTo>
                  <a:pt x="6941532" y="4383844"/>
                </a:lnTo>
                <a:lnTo>
                  <a:pt x="0" y="4383844"/>
                </a:lnTo>
                <a:lnTo>
                  <a:pt x="0" y="0"/>
                </a:lnTo>
                <a:close/>
              </a:path>
            </a:pathLst>
          </a:custGeom>
          <a:blipFill>
            <a:blip r:embed="rId8"/>
            <a:stretch>
              <a:fillRect l="0" t="0" r="0" b="0"/>
            </a:stretch>
          </a:blipFill>
        </p:spPr>
      </p:sp>
      <p:sp>
        <p:nvSpPr>
          <p:cNvPr name="Freeform 7" id="7"/>
          <p:cNvSpPr/>
          <p:nvPr/>
        </p:nvSpPr>
        <p:spPr>
          <a:xfrm flipH="false" flipV="false" rot="0">
            <a:off x="1450821" y="4551765"/>
            <a:ext cx="6547072" cy="4093790"/>
          </a:xfrm>
          <a:custGeom>
            <a:avLst/>
            <a:gdLst/>
            <a:ahLst/>
            <a:cxnLst/>
            <a:rect r="r" b="b" t="t" l="l"/>
            <a:pathLst>
              <a:path h="4093790" w="6547072">
                <a:moveTo>
                  <a:pt x="0" y="0"/>
                </a:moveTo>
                <a:lnTo>
                  <a:pt x="6547073" y="0"/>
                </a:lnTo>
                <a:lnTo>
                  <a:pt x="6547073" y="4093790"/>
                </a:lnTo>
                <a:lnTo>
                  <a:pt x="0" y="4093790"/>
                </a:lnTo>
                <a:lnTo>
                  <a:pt x="0" y="0"/>
                </a:lnTo>
                <a:close/>
              </a:path>
            </a:pathLst>
          </a:custGeom>
          <a:blipFill>
            <a:blip r:embed="rId9"/>
            <a:stretch>
              <a:fillRect l="0" t="-2009" r="0" b="-2009"/>
            </a:stretch>
          </a:blipFill>
        </p:spPr>
      </p:sp>
      <p:sp>
        <p:nvSpPr>
          <p:cNvPr name="TextBox 8" id="8"/>
          <p:cNvSpPr txBox="true"/>
          <p:nvPr/>
        </p:nvSpPr>
        <p:spPr>
          <a:xfrm rot="0">
            <a:off x="1028700" y="3057622"/>
            <a:ext cx="11275895" cy="621665"/>
          </a:xfrm>
          <a:prstGeom prst="rect">
            <a:avLst/>
          </a:prstGeom>
        </p:spPr>
        <p:txBody>
          <a:bodyPr anchor="t" rtlCol="false" tIns="0" lIns="0" bIns="0" rIns="0">
            <a:spAutoFit/>
          </a:bodyPr>
          <a:lstStyle/>
          <a:p>
            <a:pPr algn="ctr">
              <a:lnSpc>
                <a:spcPts val="4600"/>
              </a:lnSpc>
              <a:spcBef>
                <a:spcPct val="0"/>
              </a:spcBef>
            </a:pPr>
            <a:r>
              <a:rPr lang="en-US" sz="4600">
                <a:solidFill>
                  <a:srgbClr val="004AAD"/>
                </a:solidFill>
                <a:latin typeface="Montserrat Classic Bold"/>
              </a:rPr>
              <a:t>DECISION TREE REGRESSION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DAE_6JWCI30</dc:identifier>
  <dcterms:modified xsi:type="dcterms:W3CDTF">2011-08-01T06:04:30Z</dcterms:modified>
  <cp:revision>1</cp:revision>
  <dc:title>AI Robot For The Elderly</dc:title>
</cp:coreProperties>
</file>